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sldIdLst>
    <p:sldId id="266" r:id="rId5"/>
    <p:sldId id="309" r:id="rId6"/>
    <p:sldId id="310" r:id="rId7"/>
    <p:sldId id="333" r:id="rId8"/>
    <p:sldId id="334" r:id="rId9"/>
    <p:sldId id="311" r:id="rId10"/>
    <p:sldId id="312" r:id="rId11"/>
    <p:sldId id="319" r:id="rId12"/>
    <p:sldId id="320" r:id="rId13"/>
    <p:sldId id="321" r:id="rId14"/>
    <p:sldId id="322" r:id="rId15"/>
    <p:sldId id="323" r:id="rId16"/>
    <p:sldId id="324" r:id="rId17"/>
    <p:sldId id="325" r:id="rId18"/>
    <p:sldId id="326" r:id="rId19"/>
    <p:sldId id="327" r:id="rId20"/>
    <p:sldId id="313" r:id="rId21"/>
    <p:sldId id="314" r:id="rId22"/>
    <p:sldId id="315" r:id="rId23"/>
    <p:sldId id="316" r:id="rId24"/>
    <p:sldId id="317" r:id="rId25"/>
    <p:sldId id="328" r:id="rId26"/>
    <p:sldId id="318" r:id="rId27"/>
    <p:sldId id="329" r:id="rId28"/>
    <p:sldId id="330" r:id="rId29"/>
    <p:sldId id="332" r:id="rId30"/>
    <p:sldId id="331" r:id="rId31"/>
    <p:sldId id="30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C4C3A0-F399-46B0-A127-FB070D05D6EF}">
          <p14:sldIdLst>
            <p14:sldId id="266"/>
            <p14:sldId id="309"/>
            <p14:sldId id="310"/>
            <p14:sldId id="333"/>
            <p14:sldId id="334"/>
            <p14:sldId id="311"/>
            <p14:sldId id="312"/>
            <p14:sldId id="319"/>
            <p14:sldId id="320"/>
            <p14:sldId id="321"/>
            <p14:sldId id="322"/>
            <p14:sldId id="323"/>
            <p14:sldId id="324"/>
            <p14:sldId id="325"/>
            <p14:sldId id="326"/>
            <p14:sldId id="327"/>
            <p14:sldId id="313"/>
            <p14:sldId id="314"/>
            <p14:sldId id="315"/>
            <p14:sldId id="316"/>
            <p14:sldId id="317"/>
            <p14:sldId id="328"/>
            <p14:sldId id="318"/>
            <p14:sldId id="329"/>
            <p14:sldId id="330"/>
            <p14:sldId id="332"/>
            <p14:sldId id="331"/>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53" y="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12/2/2020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359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29478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60824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49929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71119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15201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0054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0749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23101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134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7526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210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088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545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7760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00812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12/2/2020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2377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12/2/2020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5421377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096000" y="954157"/>
            <a:ext cx="5310149" cy="3340597"/>
          </a:xfrm>
        </p:spPr>
        <p:txBody>
          <a:bodyPr>
            <a:normAutofit/>
          </a:bodyPr>
          <a:lstStyle/>
          <a:p>
            <a:r>
              <a:rPr lang="en-US" dirty="0"/>
              <a:t>MSME Kart</a:t>
            </a:r>
            <a:br>
              <a:rPr lang="en-US" dirty="0"/>
            </a:br>
            <a:r>
              <a:rPr lang="en-US" dirty="0"/>
              <a:t>Enterprise Application</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6096000" cy="6857990"/>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8F47-F9E5-415C-AB7E-8E7BC8EA4485}"/>
              </a:ext>
            </a:extLst>
          </p:cNvPr>
          <p:cNvSpPr>
            <a:spLocks noGrp="1"/>
          </p:cNvSpPr>
          <p:nvPr>
            <p:ph type="title"/>
          </p:nvPr>
        </p:nvSpPr>
        <p:spPr>
          <a:xfrm>
            <a:off x="8166700" y="331304"/>
            <a:ext cx="3747004" cy="6281531"/>
          </a:xfrm>
        </p:spPr>
        <p:txBody>
          <a:bodyPr>
            <a:normAutofit/>
          </a:bodyPr>
          <a:lstStyle/>
          <a:p>
            <a:r>
              <a:rPr lang="en-US" sz="2800" dirty="0"/>
              <a:t>This is how the Sports and Outdoors Activity User Interface looks like. Customers can choose the color, quantity and size they would like for each product and then they can add it to the basket.</a:t>
            </a:r>
            <a:endParaRPr lang="en-IN" sz="2800" dirty="0"/>
          </a:p>
        </p:txBody>
      </p:sp>
      <p:pic>
        <p:nvPicPr>
          <p:cNvPr id="5" name="Picture 4">
            <a:extLst>
              <a:ext uri="{FF2B5EF4-FFF2-40B4-BE49-F238E27FC236}">
                <a16:creationId xmlns:a16="http://schemas.microsoft.com/office/drawing/2014/main" id="{76B9ADD0-A3C1-4FE0-8030-5EA23FC0953E}"/>
              </a:ext>
            </a:extLst>
          </p:cNvPr>
          <p:cNvPicPr>
            <a:picLocks noChangeAspect="1"/>
          </p:cNvPicPr>
          <p:nvPr/>
        </p:nvPicPr>
        <p:blipFill>
          <a:blip r:embed="rId2"/>
          <a:stretch>
            <a:fillRect/>
          </a:stretch>
        </p:blipFill>
        <p:spPr>
          <a:xfrm>
            <a:off x="4708284" y="0"/>
            <a:ext cx="3055880" cy="6102626"/>
          </a:xfrm>
          <a:prstGeom prst="rect">
            <a:avLst/>
          </a:prstGeom>
        </p:spPr>
      </p:pic>
      <p:pic>
        <p:nvPicPr>
          <p:cNvPr id="7" name="Picture 6">
            <a:extLst>
              <a:ext uri="{FF2B5EF4-FFF2-40B4-BE49-F238E27FC236}">
                <a16:creationId xmlns:a16="http://schemas.microsoft.com/office/drawing/2014/main" id="{B732F72A-7ADF-4A6A-AC61-E4C4EBF99D94}"/>
              </a:ext>
            </a:extLst>
          </p:cNvPr>
          <p:cNvPicPr>
            <a:picLocks noChangeAspect="1"/>
          </p:cNvPicPr>
          <p:nvPr/>
        </p:nvPicPr>
        <p:blipFill>
          <a:blip r:embed="rId3"/>
          <a:stretch>
            <a:fillRect/>
          </a:stretch>
        </p:blipFill>
        <p:spPr>
          <a:xfrm>
            <a:off x="1458993" y="0"/>
            <a:ext cx="2968845" cy="6102626"/>
          </a:xfrm>
          <a:prstGeom prst="rect">
            <a:avLst/>
          </a:prstGeom>
        </p:spPr>
      </p:pic>
    </p:spTree>
    <p:extLst>
      <p:ext uri="{BB962C8B-B14F-4D97-AF65-F5344CB8AC3E}">
        <p14:creationId xmlns:p14="http://schemas.microsoft.com/office/powerpoint/2010/main" val="1649409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197F-30D0-4325-A26C-D9F0D17C2A83}"/>
              </a:ext>
            </a:extLst>
          </p:cNvPr>
          <p:cNvSpPr>
            <a:spLocks noGrp="1"/>
          </p:cNvSpPr>
          <p:nvPr>
            <p:ph type="title"/>
          </p:nvPr>
        </p:nvSpPr>
        <p:spPr>
          <a:xfrm>
            <a:off x="8388625" y="649358"/>
            <a:ext cx="3551583" cy="5618920"/>
          </a:xfrm>
        </p:spPr>
        <p:txBody>
          <a:bodyPr>
            <a:normAutofit/>
          </a:bodyPr>
          <a:lstStyle/>
          <a:p>
            <a:r>
              <a:rPr lang="en-US" sz="2000" dirty="0"/>
              <a:t>This is how the Clothing User Interface looks like. Same applies here, customers choose the color, size and quantity of the product(s) they would like to purchase then they can add it to the basket.</a:t>
            </a:r>
            <a:endParaRPr lang="en-IN" sz="2000" dirty="0"/>
          </a:p>
        </p:txBody>
      </p:sp>
      <p:pic>
        <p:nvPicPr>
          <p:cNvPr id="5" name="Picture 4">
            <a:extLst>
              <a:ext uri="{FF2B5EF4-FFF2-40B4-BE49-F238E27FC236}">
                <a16:creationId xmlns:a16="http://schemas.microsoft.com/office/drawing/2014/main" id="{B3CC0403-231E-4143-8A7A-15538684BF30}"/>
              </a:ext>
            </a:extLst>
          </p:cNvPr>
          <p:cNvPicPr>
            <a:picLocks noChangeAspect="1"/>
          </p:cNvPicPr>
          <p:nvPr/>
        </p:nvPicPr>
        <p:blipFill>
          <a:blip r:embed="rId2"/>
          <a:stretch>
            <a:fillRect/>
          </a:stretch>
        </p:blipFill>
        <p:spPr>
          <a:xfrm>
            <a:off x="5076074" y="258416"/>
            <a:ext cx="2923716" cy="6009861"/>
          </a:xfrm>
          <a:prstGeom prst="rect">
            <a:avLst/>
          </a:prstGeom>
        </p:spPr>
      </p:pic>
      <p:pic>
        <p:nvPicPr>
          <p:cNvPr id="7" name="Picture 6">
            <a:extLst>
              <a:ext uri="{FF2B5EF4-FFF2-40B4-BE49-F238E27FC236}">
                <a16:creationId xmlns:a16="http://schemas.microsoft.com/office/drawing/2014/main" id="{421346DD-DB83-4F26-8E79-77444D0973DB}"/>
              </a:ext>
            </a:extLst>
          </p:cNvPr>
          <p:cNvPicPr>
            <a:picLocks noChangeAspect="1"/>
          </p:cNvPicPr>
          <p:nvPr/>
        </p:nvPicPr>
        <p:blipFill>
          <a:blip r:embed="rId3"/>
          <a:stretch>
            <a:fillRect/>
          </a:stretch>
        </p:blipFill>
        <p:spPr>
          <a:xfrm>
            <a:off x="1957941" y="258415"/>
            <a:ext cx="2923716" cy="6009861"/>
          </a:xfrm>
          <a:prstGeom prst="rect">
            <a:avLst/>
          </a:prstGeom>
        </p:spPr>
      </p:pic>
    </p:spTree>
    <p:extLst>
      <p:ext uri="{BB962C8B-B14F-4D97-AF65-F5344CB8AC3E}">
        <p14:creationId xmlns:p14="http://schemas.microsoft.com/office/powerpoint/2010/main" val="330287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7304-43DB-4C5E-B37A-2E9B0D7B1432}"/>
              </a:ext>
            </a:extLst>
          </p:cNvPr>
          <p:cNvSpPr>
            <a:spLocks noGrp="1"/>
          </p:cNvSpPr>
          <p:nvPr>
            <p:ph type="title"/>
          </p:nvPr>
        </p:nvSpPr>
        <p:spPr>
          <a:xfrm>
            <a:off x="7394713" y="476528"/>
            <a:ext cx="4691269" cy="5831506"/>
          </a:xfrm>
        </p:spPr>
        <p:txBody>
          <a:bodyPr>
            <a:normAutofit/>
          </a:bodyPr>
          <a:lstStyle/>
          <a:p>
            <a:r>
              <a:rPr lang="en-US" sz="2000" dirty="0"/>
              <a:t>This is how the Tech Activity User Interface looks like. It is pretty minimalistic and simple to use. Customers can choose the color, size and quantity of the product they would like and then they can add the product(s) to the basket. Same applies to the next page of the tech activity</a:t>
            </a:r>
            <a:endParaRPr lang="en-IN" sz="2000" dirty="0"/>
          </a:p>
        </p:txBody>
      </p:sp>
      <p:pic>
        <p:nvPicPr>
          <p:cNvPr id="5" name="Picture 4">
            <a:extLst>
              <a:ext uri="{FF2B5EF4-FFF2-40B4-BE49-F238E27FC236}">
                <a16:creationId xmlns:a16="http://schemas.microsoft.com/office/drawing/2014/main" id="{5C254C0D-F34D-4262-8222-7BE5A663E884}"/>
              </a:ext>
            </a:extLst>
          </p:cNvPr>
          <p:cNvPicPr>
            <a:picLocks noChangeAspect="1"/>
          </p:cNvPicPr>
          <p:nvPr/>
        </p:nvPicPr>
        <p:blipFill>
          <a:blip r:embed="rId2"/>
          <a:stretch>
            <a:fillRect/>
          </a:stretch>
        </p:blipFill>
        <p:spPr>
          <a:xfrm>
            <a:off x="4427838" y="344557"/>
            <a:ext cx="2710965" cy="5572540"/>
          </a:xfrm>
          <a:prstGeom prst="rect">
            <a:avLst/>
          </a:prstGeom>
        </p:spPr>
      </p:pic>
      <p:pic>
        <p:nvPicPr>
          <p:cNvPr id="7" name="Picture 6">
            <a:extLst>
              <a:ext uri="{FF2B5EF4-FFF2-40B4-BE49-F238E27FC236}">
                <a16:creationId xmlns:a16="http://schemas.microsoft.com/office/drawing/2014/main" id="{9EC7A661-1717-4758-AB3D-DBAC98FE7780}"/>
              </a:ext>
            </a:extLst>
          </p:cNvPr>
          <p:cNvPicPr>
            <a:picLocks noChangeAspect="1"/>
          </p:cNvPicPr>
          <p:nvPr/>
        </p:nvPicPr>
        <p:blipFill>
          <a:blip r:embed="rId3"/>
          <a:stretch>
            <a:fillRect/>
          </a:stretch>
        </p:blipFill>
        <p:spPr>
          <a:xfrm>
            <a:off x="1567874" y="344557"/>
            <a:ext cx="2710965" cy="5572539"/>
          </a:xfrm>
          <a:prstGeom prst="rect">
            <a:avLst/>
          </a:prstGeom>
        </p:spPr>
      </p:pic>
    </p:spTree>
    <p:extLst>
      <p:ext uri="{BB962C8B-B14F-4D97-AF65-F5344CB8AC3E}">
        <p14:creationId xmlns:p14="http://schemas.microsoft.com/office/powerpoint/2010/main" val="3406668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44DE-93B0-455F-A911-CD562C07BDD9}"/>
              </a:ext>
            </a:extLst>
          </p:cNvPr>
          <p:cNvSpPr>
            <a:spLocks noGrp="1"/>
          </p:cNvSpPr>
          <p:nvPr>
            <p:ph type="title"/>
          </p:nvPr>
        </p:nvSpPr>
        <p:spPr>
          <a:xfrm>
            <a:off x="8166700" y="251791"/>
            <a:ext cx="3601230" cy="6069495"/>
          </a:xfrm>
        </p:spPr>
        <p:txBody>
          <a:bodyPr>
            <a:normAutofit/>
          </a:bodyPr>
          <a:lstStyle/>
          <a:p>
            <a:r>
              <a:rPr lang="en-US" sz="2400" dirty="0"/>
              <a:t>This is how the Daily Use Interface looks like implemented. It has the same functionality as the other categories.</a:t>
            </a:r>
            <a:endParaRPr lang="en-IN" sz="2400" dirty="0"/>
          </a:p>
        </p:txBody>
      </p:sp>
      <p:pic>
        <p:nvPicPr>
          <p:cNvPr id="5" name="Content Placeholder 4">
            <a:extLst>
              <a:ext uri="{FF2B5EF4-FFF2-40B4-BE49-F238E27FC236}">
                <a16:creationId xmlns:a16="http://schemas.microsoft.com/office/drawing/2014/main" id="{323B4DDF-6AEA-4113-AD45-EBF993E3162A}"/>
              </a:ext>
            </a:extLst>
          </p:cNvPr>
          <p:cNvPicPr>
            <a:picLocks noGrp="1" noChangeAspect="1"/>
          </p:cNvPicPr>
          <p:nvPr>
            <p:ph idx="1"/>
          </p:nvPr>
        </p:nvPicPr>
        <p:blipFill>
          <a:blip r:embed="rId2"/>
          <a:stretch>
            <a:fillRect/>
          </a:stretch>
        </p:blipFill>
        <p:spPr>
          <a:xfrm>
            <a:off x="4815278" y="779073"/>
            <a:ext cx="2438332" cy="5012127"/>
          </a:xfrm>
        </p:spPr>
      </p:pic>
      <p:pic>
        <p:nvPicPr>
          <p:cNvPr id="7" name="Picture 6">
            <a:extLst>
              <a:ext uri="{FF2B5EF4-FFF2-40B4-BE49-F238E27FC236}">
                <a16:creationId xmlns:a16="http://schemas.microsoft.com/office/drawing/2014/main" id="{1C30E025-3082-4F76-B0B9-C5D8EBACAB20}"/>
              </a:ext>
            </a:extLst>
          </p:cNvPr>
          <p:cNvPicPr>
            <a:picLocks noChangeAspect="1"/>
          </p:cNvPicPr>
          <p:nvPr/>
        </p:nvPicPr>
        <p:blipFill>
          <a:blip r:embed="rId3"/>
          <a:stretch>
            <a:fillRect/>
          </a:stretch>
        </p:blipFill>
        <p:spPr>
          <a:xfrm>
            <a:off x="1785026" y="779073"/>
            <a:ext cx="2438332" cy="5012127"/>
          </a:xfrm>
          <a:prstGeom prst="rect">
            <a:avLst/>
          </a:prstGeom>
        </p:spPr>
      </p:pic>
    </p:spTree>
    <p:extLst>
      <p:ext uri="{BB962C8B-B14F-4D97-AF65-F5344CB8AC3E}">
        <p14:creationId xmlns:p14="http://schemas.microsoft.com/office/powerpoint/2010/main" val="789436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C7D8-E7A4-4B49-92FF-B6502F91482B}"/>
              </a:ext>
            </a:extLst>
          </p:cNvPr>
          <p:cNvSpPr>
            <a:spLocks noGrp="1"/>
          </p:cNvSpPr>
          <p:nvPr>
            <p:ph type="title"/>
          </p:nvPr>
        </p:nvSpPr>
        <p:spPr>
          <a:xfrm>
            <a:off x="6944139" y="477078"/>
            <a:ext cx="4850296" cy="5592418"/>
          </a:xfrm>
        </p:spPr>
        <p:txBody>
          <a:bodyPr>
            <a:normAutofit/>
          </a:bodyPr>
          <a:lstStyle/>
          <a:p>
            <a:r>
              <a:rPr lang="en-US" sz="2400" dirty="0"/>
              <a:t>This is how the Kart looks like when customers add the products they wish to the Kart, this applies for all of the other categories, Tech, Clothing etc. If the customers are happy with the products in their basket, then they can go ahead and click the place order button which will take them to the Payment Activity.</a:t>
            </a:r>
            <a:endParaRPr lang="en-IN" sz="2400" dirty="0"/>
          </a:p>
        </p:txBody>
      </p:sp>
      <p:pic>
        <p:nvPicPr>
          <p:cNvPr id="5" name="Picture 4">
            <a:extLst>
              <a:ext uri="{FF2B5EF4-FFF2-40B4-BE49-F238E27FC236}">
                <a16:creationId xmlns:a16="http://schemas.microsoft.com/office/drawing/2014/main" id="{557AB4AC-38F2-48AD-A2F8-1FE300769947}"/>
              </a:ext>
            </a:extLst>
          </p:cNvPr>
          <p:cNvPicPr>
            <a:picLocks noChangeAspect="1"/>
          </p:cNvPicPr>
          <p:nvPr/>
        </p:nvPicPr>
        <p:blipFill>
          <a:blip r:embed="rId2"/>
          <a:stretch>
            <a:fillRect/>
          </a:stretch>
        </p:blipFill>
        <p:spPr>
          <a:xfrm>
            <a:off x="2609963" y="0"/>
            <a:ext cx="3075220" cy="6321287"/>
          </a:xfrm>
          <a:prstGeom prst="rect">
            <a:avLst/>
          </a:prstGeom>
        </p:spPr>
      </p:pic>
    </p:spTree>
    <p:extLst>
      <p:ext uri="{BB962C8B-B14F-4D97-AF65-F5344CB8AC3E}">
        <p14:creationId xmlns:p14="http://schemas.microsoft.com/office/powerpoint/2010/main" val="1285390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F180-9BF6-47F0-BA42-9737C5633990}"/>
              </a:ext>
            </a:extLst>
          </p:cNvPr>
          <p:cNvSpPr>
            <a:spLocks noGrp="1"/>
          </p:cNvSpPr>
          <p:nvPr>
            <p:ph type="title"/>
          </p:nvPr>
        </p:nvSpPr>
        <p:spPr>
          <a:xfrm>
            <a:off x="6891129" y="198783"/>
            <a:ext cx="5075583" cy="6003233"/>
          </a:xfrm>
        </p:spPr>
        <p:txBody>
          <a:bodyPr>
            <a:normAutofit/>
          </a:bodyPr>
          <a:lstStyle/>
          <a:p>
            <a:r>
              <a:rPr lang="en-US" sz="2400" dirty="0"/>
              <a:t>This is how the Payment Activity looks like implemented. After customers have chosen the products they would like to purchase, they are taken to this activity in order to purchase the products. Customers have the option to pay with PayPal if they don’t have VISA or MasterCard. After the payment process is successful, the customers will receive a confirmation email sent to them saying that the order has been successful</a:t>
            </a:r>
            <a:endParaRPr lang="en-IN" sz="2400" dirty="0"/>
          </a:p>
        </p:txBody>
      </p:sp>
      <p:pic>
        <p:nvPicPr>
          <p:cNvPr id="5" name="Picture 4">
            <a:extLst>
              <a:ext uri="{FF2B5EF4-FFF2-40B4-BE49-F238E27FC236}">
                <a16:creationId xmlns:a16="http://schemas.microsoft.com/office/drawing/2014/main" id="{53656E0A-B0F6-4B76-A2E6-D3D5869E52B8}"/>
              </a:ext>
            </a:extLst>
          </p:cNvPr>
          <p:cNvPicPr>
            <a:picLocks noChangeAspect="1"/>
          </p:cNvPicPr>
          <p:nvPr/>
        </p:nvPicPr>
        <p:blipFill>
          <a:blip r:embed="rId2"/>
          <a:stretch>
            <a:fillRect/>
          </a:stretch>
        </p:blipFill>
        <p:spPr>
          <a:xfrm>
            <a:off x="4041916" y="990600"/>
            <a:ext cx="2517912" cy="4876799"/>
          </a:xfrm>
          <a:prstGeom prst="rect">
            <a:avLst/>
          </a:prstGeom>
        </p:spPr>
      </p:pic>
      <p:pic>
        <p:nvPicPr>
          <p:cNvPr id="7" name="Picture 6">
            <a:extLst>
              <a:ext uri="{FF2B5EF4-FFF2-40B4-BE49-F238E27FC236}">
                <a16:creationId xmlns:a16="http://schemas.microsoft.com/office/drawing/2014/main" id="{66D29ED1-29FB-4487-BB91-B3159D132EB1}"/>
              </a:ext>
            </a:extLst>
          </p:cNvPr>
          <p:cNvPicPr>
            <a:picLocks noChangeAspect="1"/>
          </p:cNvPicPr>
          <p:nvPr/>
        </p:nvPicPr>
        <p:blipFill>
          <a:blip r:embed="rId3"/>
          <a:stretch>
            <a:fillRect/>
          </a:stretch>
        </p:blipFill>
        <p:spPr>
          <a:xfrm>
            <a:off x="1486663" y="990600"/>
            <a:ext cx="2372496" cy="4876799"/>
          </a:xfrm>
          <a:prstGeom prst="rect">
            <a:avLst/>
          </a:prstGeom>
        </p:spPr>
      </p:pic>
    </p:spTree>
    <p:extLst>
      <p:ext uri="{BB962C8B-B14F-4D97-AF65-F5344CB8AC3E}">
        <p14:creationId xmlns:p14="http://schemas.microsoft.com/office/powerpoint/2010/main" val="3928401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9C68-350E-435E-BF6F-02BD67ACAA84}"/>
              </a:ext>
            </a:extLst>
          </p:cNvPr>
          <p:cNvSpPr>
            <a:spLocks noGrp="1"/>
          </p:cNvSpPr>
          <p:nvPr>
            <p:ph type="title"/>
          </p:nvPr>
        </p:nvSpPr>
        <p:spPr/>
        <p:txBody>
          <a:bodyPr/>
          <a:lstStyle/>
          <a:p>
            <a:r>
              <a:rPr lang="en-IN" dirty="0"/>
              <a:t>Complaints </a:t>
            </a:r>
          </a:p>
        </p:txBody>
      </p:sp>
      <p:sp>
        <p:nvSpPr>
          <p:cNvPr id="3" name="Content Placeholder 2">
            <a:extLst>
              <a:ext uri="{FF2B5EF4-FFF2-40B4-BE49-F238E27FC236}">
                <a16:creationId xmlns:a16="http://schemas.microsoft.com/office/drawing/2014/main" id="{4162CCB6-CB54-4CA7-8B27-798B8F26F2CA}"/>
              </a:ext>
            </a:extLst>
          </p:cNvPr>
          <p:cNvSpPr>
            <a:spLocks noGrp="1"/>
          </p:cNvSpPr>
          <p:nvPr>
            <p:ph idx="1"/>
          </p:nvPr>
        </p:nvSpPr>
        <p:spPr/>
        <p:txBody>
          <a:bodyPr/>
          <a:lstStyle/>
          <a:p>
            <a:r>
              <a:rPr lang="en-US" dirty="0"/>
              <a:t>Customers that are experiencing problems with the application can submit a complaint by filling out the form above. The details of the customer and the corresponding complaint will get stored in a back-end SQLite Database in which it will be used in order to see what is wrong and the problem will be taken into consideration for future updates.</a:t>
            </a:r>
            <a:endParaRPr lang="en-IN" dirty="0"/>
          </a:p>
        </p:txBody>
      </p:sp>
    </p:spTree>
    <p:extLst>
      <p:ext uri="{BB962C8B-B14F-4D97-AF65-F5344CB8AC3E}">
        <p14:creationId xmlns:p14="http://schemas.microsoft.com/office/powerpoint/2010/main" val="1002710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081F-DFE1-4CBE-A9FC-99AF15FA7D0C}"/>
              </a:ext>
            </a:extLst>
          </p:cNvPr>
          <p:cNvSpPr>
            <a:spLocks noGrp="1"/>
          </p:cNvSpPr>
          <p:nvPr>
            <p:ph type="title"/>
          </p:nvPr>
        </p:nvSpPr>
        <p:spPr>
          <a:xfrm>
            <a:off x="2080592" y="4755724"/>
            <a:ext cx="8535205" cy="2102276"/>
          </a:xfrm>
        </p:spPr>
        <p:txBody>
          <a:bodyPr>
            <a:normAutofit fontScale="90000"/>
          </a:bodyPr>
          <a:lstStyle/>
          <a:p>
            <a:pPr>
              <a:lnSpc>
                <a:spcPct val="107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Push Notifications: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A push notification is a message that pops up on a mobile device. App publishers can send them at any time; users don't have to be in the app or using their devices to receive them. ... Push notifications look like SMS text messages and mobile alerts, but they only reach users who have installed your app.</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In our app we have used </a:t>
            </a:r>
            <a:r>
              <a:rPr lang="en-IN" sz="20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Push notification to notify user that whether their account has been registered or not , we have also implemented </a:t>
            </a:r>
            <a:r>
              <a:rPr lang="en-IN" sz="20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payment Invoice which will be received when user has successfully ordered.</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IN" sz="4400" dirty="0"/>
          </a:p>
        </p:txBody>
      </p:sp>
      <p:pic>
        <p:nvPicPr>
          <p:cNvPr id="6" name="Picture 5">
            <a:extLst>
              <a:ext uri="{FF2B5EF4-FFF2-40B4-BE49-F238E27FC236}">
                <a16:creationId xmlns:a16="http://schemas.microsoft.com/office/drawing/2014/main" id="{1D276D52-EB92-4AAA-A25A-0C6A5DE9BC39}"/>
              </a:ext>
            </a:extLst>
          </p:cNvPr>
          <p:cNvPicPr>
            <a:picLocks noChangeAspect="1"/>
          </p:cNvPicPr>
          <p:nvPr/>
        </p:nvPicPr>
        <p:blipFill rotWithShape="1">
          <a:blip r:embed="rId2"/>
          <a:srcRect l="-490" t="9382" b="23268"/>
          <a:stretch/>
        </p:blipFill>
        <p:spPr>
          <a:xfrm>
            <a:off x="2279375" y="316246"/>
            <a:ext cx="2598067" cy="3579293"/>
          </a:xfrm>
          <a:prstGeom prst="rect">
            <a:avLst/>
          </a:prstGeom>
        </p:spPr>
      </p:pic>
      <p:pic>
        <p:nvPicPr>
          <p:cNvPr id="8" name="Picture 7">
            <a:extLst>
              <a:ext uri="{FF2B5EF4-FFF2-40B4-BE49-F238E27FC236}">
                <a16:creationId xmlns:a16="http://schemas.microsoft.com/office/drawing/2014/main" id="{F7D7852C-3714-4CD2-95CB-AF72E21D156E}"/>
              </a:ext>
            </a:extLst>
          </p:cNvPr>
          <p:cNvPicPr>
            <a:picLocks noChangeAspect="1"/>
          </p:cNvPicPr>
          <p:nvPr/>
        </p:nvPicPr>
        <p:blipFill rotWithShape="1">
          <a:blip r:embed="rId3"/>
          <a:srcRect l="-794" t="6789" r="794" b="4612"/>
          <a:stretch/>
        </p:blipFill>
        <p:spPr>
          <a:xfrm>
            <a:off x="7506568" y="23540"/>
            <a:ext cx="2286788" cy="4164704"/>
          </a:xfrm>
          <a:prstGeom prst="rect">
            <a:avLst/>
          </a:prstGeom>
        </p:spPr>
      </p:pic>
    </p:spTree>
    <p:extLst>
      <p:ext uri="{BB962C8B-B14F-4D97-AF65-F5344CB8AC3E}">
        <p14:creationId xmlns:p14="http://schemas.microsoft.com/office/powerpoint/2010/main" val="374260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EDA04-602A-436D-BEEF-AB40B47E1665}"/>
              </a:ext>
            </a:extLst>
          </p:cNvPr>
          <p:cNvPicPr>
            <a:picLocks noChangeAspect="1"/>
          </p:cNvPicPr>
          <p:nvPr/>
        </p:nvPicPr>
        <p:blipFill rotWithShape="1">
          <a:blip r:embed="rId2"/>
          <a:srcRect l="26136" b="6756"/>
          <a:stretch/>
        </p:blipFill>
        <p:spPr>
          <a:xfrm>
            <a:off x="6851373" y="143217"/>
            <a:ext cx="5168349" cy="4640818"/>
          </a:xfrm>
          <a:prstGeom prst="rect">
            <a:avLst/>
          </a:prstGeom>
        </p:spPr>
      </p:pic>
      <p:pic>
        <p:nvPicPr>
          <p:cNvPr id="3" name="Picture 2">
            <a:extLst>
              <a:ext uri="{FF2B5EF4-FFF2-40B4-BE49-F238E27FC236}">
                <a16:creationId xmlns:a16="http://schemas.microsoft.com/office/drawing/2014/main" id="{AC0675CA-9F5F-4A8E-8988-96ADDE6B520C}"/>
              </a:ext>
            </a:extLst>
          </p:cNvPr>
          <p:cNvPicPr>
            <a:picLocks noChangeAspect="1"/>
          </p:cNvPicPr>
          <p:nvPr/>
        </p:nvPicPr>
        <p:blipFill rotWithShape="1">
          <a:blip r:embed="rId3"/>
          <a:srcRect l="25000" t="433" b="9584"/>
          <a:stretch/>
        </p:blipFill>
        <p:spPr>
          <a:xfrm>
            <a:off x="1590260" y="143217"/>
            <a:ext cx="5049078" cy="4640818"/>
          </a:xfrm>
          <a:prstGeom prst="rect">
            <a:avLst/>
          </a:prstGeom>
        </p:spPr>
      </p:pic>
      <p:sp>
        <p:nvSpPr>
          <p:cNvPr id="6" name="TextBox 5">
            <a:extLst>
              <a:ext uri="{FF2B5EF4-FFF2-40B4-BE49-F238E27FC236}">
                <a16:creationId xmlns:a16="http://schemas.microsoft.com/office/drawing/2014/main" id="{607FC435-7F15-4142-9295-8BFF06F744DB}"/>
              </a:ext>
            </a:extLst>
          </p:cNvPr>
          <p:cNvSpPr txBox="1"/>
          <p:nvPr/>
        </p:nvSpPr>
        <p:spPr>
          <a:xfrm>
            <a:off x="3061252" y="5300870"/>
            <a:ext cx="7673009" cy="369332"/>
          </a:xfrm>
          <a:prstGeom prst="rect">
            <a:avLst/>
          </a:prstGeom>
          <a:noFill/>
        </p:spPr>
        <p:txBody>
          <a:bodyPr wrap="square" rtlCol="0">
            <a:spAutoFit/>
          </a:bodyPr>
          <a:lstStyle/>
          <a:p>
            <a:r>
              <a:rPr lang="en-IN" dirty="0"/>
              <a:t>Implementation of Notification and payment Invoice</a:t>
            </a:r>
          </a:p>
        </p:txBody>
      </p:sp>
    </p:spTree>
    <p:extLst>
      <p:ext uri="{BB962C8B-B14F-4D97-AF65-F5344CB8AC3E}">
        <p14:creationId xmlns:p14="http://schemas.microsoft.com/office/powerpoint/2010/main" val="1632695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F7462-E59C-468A-A245-2AAA2B7EE490}"/>
              </a:ext>
            </a:extLst>
          </p:cNvPr>
          <p:cNvSpPr>
            <a:spLocks noGrp="1"/>
          </p:cNvSpPr>
          <p:nvPr>
            <p:ph type="title"/>
          </p:nvPr>
        </p:nvSpPr>
        <p:spPr>
          <a:xfrm>
            <a:off x="1369794" y="4447309"/>
            <a:ext cx="10716189" cy="2410691"/>
          </a:xfrm>
        </p:spPr>
        <p:txBody>
          <a:bodyPr>
            <a:normAutofit fontScale="90000"/>
          </a:bodyPr>
          <a:lstStyle/>
          <a:p>
            <a:pPr>
              <a:lnSpc>
                <a:spcPct val="107000"/>
              </a:lnSpc>
              <a:spcAft>
                <a:spcPts val="800"/>
              </a:spcAft>
            </a:pPr>
            <a:r>
              <a:rPr lang="en-IN" sz="2400" b="1"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Working with adapters: -</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In Android, Adapter is a bridge between UI component and data source that helps us to fill data in UI component. It holds the data and send the data to an Adapter view then view can takes the data from the adapter view and shows the data on different views like as QuantitiesArrayAdapter, MonthsArrayAdapter, ColourArrayAdapter etc.</a:t>
            </a:r>
            <a:br>
              <a:rPr lang="en-IN" sz="2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Its is because of these adapters we are able to show </a:t>
            </a:r>
            <a:r>
              <a:rPr lang="en-IN" sz="24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Quantities,</a:t>
            </a:r>
            <a:r>
              <a:rPr lang="en-IN" sz="2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Colour , Size and Months in our application</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sz="4800" dirty="0"/>
          </a:p>
        </p:txBody>
      </p:sp>
      <p:pic>
        <p:nvPicPr>
          <p:cNvPr id="4" name="Picture 3">
            <a:extLst>
              <a:ext uri="{FF2B5EF4-FFF2-40B4-BE49-F238E27FC236}">
                <a16:creationId xmlns:a16="http://schemas.microsoft.com/office/drawing/2014/main" id="{C3AE8154-D200-4009-824B-61288042544E}"/>
              </a:ext>
            </a:extLst>
          </p:cNvPr>
          <p:cNvPicPr/>
          <p:nvPr/>
        </p:nvPicPr>
        <p:blipFill rotWithShape="1">
          <a:blip r:embed="rId2">
            <a:extLst>
              <a:ext uri="{28A0092B-C50C-407E-A947-70E740481C1C}">
                <a14:useLocalDpi xmlns:a14="http://schemas.microsoft.com/office/drawing/2010/main" val="0"/>
              </a:ext>
            </a:extLst>
          </a:blip>
          <a:srcRect b="8346"/>
          <a:stretch/>
        </p:blipFill>
        <p:spPr bwMode="auto">
          <a:xfrm>
            <a:off x="2796208" y="0"/>
            <a:ext cx="7580244" cy="3975652"/>
          </a:xfrm>
          <a:prstGeom prst="rect">
            <a:avLst/>
          </a:prstGeom>
          <a:noFill/>
          <a:ln>
            <a:noFill/>
          </a:ln>
        </p:spPr>
      </p:pic>
    </p:spTree>
    <p:extLst>
      <p:ext uri="{BB962C8B-B14F-4D97-AF65-F5344CB8AC3E}">
        <p14:creationId xmlns:p14="http://schemas.microsoft.com/office/powerpoint/2010/main" val="344468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218C58-5349-477B-B2FF-0BBF31D86149}"/>
              </a:ext>
            </a:extLst>
          </p:cNvPr>
          <p:cNvSpPr txBox="1"/>
          <p:nvPr/>
        </p:nvSpPr>
        <p:spPr>
          <a:xfrm>
            <a:off x="2823411" y="328406"/>
            <a:ext cx="6096000" cy="1171988"/>
          </a:xfrm>
          <a:prstGeom prst="rect">
            <a:avLst/>
          </a:prstGeom>
          <a:noFill/>
        </p:spPr>
        <p:txBody>
          <a:bodyPr wrap="square">
            <a:spAutoFit/>
          </a:bodyPr>
          <a:lstStyle/>
          <a:p>
            <a:pPr algn="ctr">
              <a:lnSpc>
                <a:spcPct val="107000"/>
              </a:lnSpc>
              <a:spcAft>
                <a:spcPts val="800"/>
              </a:spcAft>
            </a:pPr>
            <a:r>
              <a:rPr lang="en-IN" sz="18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PROJECT REPORT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MSMEKart ENTERPRISE APPLICATION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6B460A83-AB68-465F-9C35-443469D5CAFA}"/>
              </a:ext>
            </a:extLst>
          </p:cNvPr>
          <p:cNvGraphicFramePr>
            <a:graphicFrameLocks noGrp="1"/>
          </p:cNvGraphicFramePr>
          <p:nvPr>
            <p:extLst>
              <p:ext uri="{D42A27DB-BD31-4B8C-83A1-F6EECF244321}">
                <p14:modId xmlns:p14="http://schemas.microsoft.com/office/powerpoint/2010/main" val="3869328459"/>
              </p:ext>
            </p:extLst>
          </p:nvPr>
        </p:nvGraphicFramePr>
        <p:xfrm>
          <a:off x="3424748" y="2722386"/>
          <a:ext cx="5656580" cy="997204"/>
        </p:xfrm>
        <a:graphic>
          <a:graphicData uri="http://schemas.openxmlformats.org/drawingml/2006/table">
            <a:tbl>
              <a:tblPr>
                <a:tableStyleId>{5C22544A-7EE6-4342-B048-85BDC9FD1C3A}</a:tableStyleId>
              </a:tblPr>
              <a:tblGrid>
                <a:gridCol w="1951355">
                  <a:extLst>
                    <a:ext uri="{9D8B030D-6E8A-4147-A177-3AD203B41FA5}">
                      <a16:colId xmlns:a16="http://schemas.microsoft.com/office/drawing/2014/main" val="134844475"/>
                    </a:ext>
                  </a:extLst>
                </a:gridCol>
                <a:gridCol w="1820545">
                  <a:extLst>
                    <a:ext uri="{9D8B030D-6E8A-4147-A177-3AD203B41FA5}">
                      <a16:colId xmlns:a16="http://schemas.microsoft.com/office/drawing/2014/main" val="753633422"/>
                    </a:ext>
                  </a:extLst>
                </a:gridCol>
                <a:gridCol w="1884680">
                  <a:extLst>
                    <a:ext uri="{9D8B030D-6E8A-4147-A177-3AD203B41FA5}">
                      <a16:colId xmlns:a16="http://schemas.microsoft.com/office/drawing/2014/main" val="2464804996"/>
                    </a:ext>
                  </a:extLst>
                </a:gridCol>
              </a:tblGrid>
              <a:tr h="0">
                <a:tc>
                  <a:txBody>
                    <a:bodyPr/>
                    <a:lstStyle/>
                    <a:p>
                      <a:pPr algn="ctr">
                        <a:lnSpc>
                          <a:spcPct val="107000"/>
                        </a:lnSpc>
                        <a:spcAft>
                          <a:spcPts val="800"/>
                        </a:spcAft>
                      </a:pPr>
                      <a:r>
                        <a:rPr lang="en-IN" sz="1600">
                          <a:effectLst/>
                        </a:rPr>
                        <a: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ROLL-NO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SAP-ID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2599745"/>
                  </a:ext>
                </a:extLst>
              </a:tr>
              <a:tr h="0">
                <a:tc>
                  <a:txBody>
                    <a:bodyPr/>
                    <a:lstStyle/>
                    <a:p>
                      <a:pPr algn="ctr">
                        <a:lnSpc>
                          <a:spcPct val="107000"/>
                        </a:lnSpc>
                        <a:spcAft>
                          <a:spcPts val="800"/>
                        </a:spcAft>
                      </a:pPr>
                      <a:r>
                        <a:rPr lang="en-IN" sz="1600">
                          <a:effectLst/>
                        </a:rPr>
                        <a:t>Utsav Bhardwaj</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R163217011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500063056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8213196"/>
                  </a:ext>
                </a:extLst>
              </a:tr>
              <a:tr h="0">
                <a:tc>
                  <a:txBody>
                    <a:bodyPr/>
                    <a:lstStyle/>
                    <a:p>
                      <a:pPr algn="ctr">
                        <a:lnSpc>
                          <a:spcPct val="107000"/>
                        </a:lnSpc>
                        <a:spcAft>
                          <a:spcPts val="800"/>
                        </a:spcAft>
                      </a:pPr>
                      <a:r>
                        <a:rPr lang="en-IN" sz="1600">
                          <a:effectLst/>
                        </a:rPr>
                        <a:t>Bhavesh Joshi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R163217001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500062435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3233103"/>
                  </a:ext>
                </a:extLst>
              </a:tr>
              <a:tr h="0">
                <a:tc>
                  <a:txBody>
                    <a:bodyPr/>
                    <a:lstStyle/>
                    <a:p>
                      <a:pPr algn="ctr">
                        <a:lnSpc>
                          <a:spcPct val="107000"/>
                        </a:lnSpc>
                        <a:spcAft>
                          <a:spcPts val="800"/>
                        </a:spcAft>
                      </a:pPr>
                      <a:r>
                        <a:rPr lang="en-IN" sz="1600" dirty="0">
                          <a:effectLst/>
                        </a:rPr>
                        <a:t>Sehajpreet Boparai</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dirty="0">
                          <a:effectLst/>
                        </a:rPr>
                        <a:t>R163217007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dirty="0">
                          <a:effectLst/>
                        </a:rPr>
                        <a:t>500062448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6572395"/>
                  </a:ext>
                </a:extLst>
              </a:tr>
            </a:tbl>
          </a:graphicData>
        </a:graphic>
      </p:graphicFrame>
      <p:sp>
        <p:nvSpPr>
          <p:cNvPr id="11" name="Rectangle 4">
            <a:extLst>
              <a:ext uri="{FF2B5EF4-FFF2-40B4-BE49-F238E27FC236}">
                <a16:creationId xmlns:a16="http://schemas.microsoft.com/office/drawing/2014/main" id="{B8CEA095-E6FE-48BC-B6A1-21DF4F9FED66}"/>
              </a:ext>
            </a:extLst>
          </p:cNvPr>
          <p:cNvSpPr>
            <a:spLocks noChangeArrowheads="1"/>
          </p:cNvSpPr>
          <p:nvPr/>
        </p:nvSpPr>
        <p:spPr bwMode="auto">
          <a:xfrm>
            <a:off x="1764632" y="1759923"/>
            <a:ext cx="82135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D0D0D"/>
                </a:solidFill>
                <a:effectLst/>
                <a:latin typeface="Calibri" panose="020F0502020204030204" pitchFamily="34" charset="0"/>
                <a:ea typeface="Times New Roman" panose="02020603050405020304" pitchFamily="18" charset="0"/>
                <a:cs typeface="Times New Roman" panose="02020603050405020304" pitchFamily="18" charset="0"/>
              </a:rPr>
              <a:t>Submitted By</a:t>
            </a:r>
            <a:r>
              <a:rPr kumimoji="0" lang="en-US" altLang="en-US" sz="1600" b="0" i="0" u="none" strike="noStrike" cap="none" normalizeH="0" baseline="0" dirty="0">
                <a:ln>
                  <a:noFill/>
                </a:ln>
                <a:solidFill>
                  <a:srgbClr val="0D0D0D"/>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D0D0D"/>
                </a:solidFill>
                <a:effectLst/>
                <a:latin typeface="Calibri" panose="020F0502020204030204" pitchFamily="34" charset="0"/>
                <a:ea typeface="Times New Roman" panose="02020603050405020304" pitchFamily="18" charset="0"/>
                <a:cs typeface="Times New Roman" panose="02020603050405020304" pitchFamily="18" charset="0"/>
              </a:rPr>
              <a:t>Under the guidance of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F50F6DD9-B273-4419-A1C6-A61AFDD7FE15}"/>
              </a:ext>
            </a:extLst>
          </p:cNvPr>
          <p:cNvSpPr txBox="1"/>
          <p:nvPr/>
        </p:nvSpPr>
        <p:spPr>
          <a:xfrm>
            <a:off x="3333054" y="3708936"/>
            <a:ext cx="6096000" cy="1444242"/>
          </a:xfrm>
          <a:prstGeom prst="rect">
            <a:avLst/>
          </a:prstGeom>
          <a:noFill/>
        </p:spPr>
        <p:txBody>
          <a:bodyPr wrap="square">
            <a:spAutoFit/>
          </a:bodyPr>
          <a:lstStyle/>
          <a:p>
            <a:pPr algn="ctr">
              <a:lnSpc>
                <a:spcPct val="107000"/>
              </a:lnSpc>
              <a:spcAft>
                <a:spcPts val="800"/>
              </a:spcAft>
            </a:pPr>
            <a:r>
              <a:rPr lang="en-IN" sz="18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Under the guidance of</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Dr. </a:t>
            </a:r>
            <a:r>
              <a:rPr lang="en-IN" sz="18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Durgansh</a:t>
            </a:r>
            <a:r>
              <a:rPr lang="en-IN" sz="18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Sharma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IN" sz="1800" b="1" dirty="0">
                <a:solidFill>
                  <a:srgbClr val="0D0D0D"/>
                </a:solidFill>
                <a:effectLst/>
                <a:latin typeface="Times New Roman" panose="02020603050405020304" pitchFamily="18" charset="0"/>
                <a:ea typeface="Times New Roman" panose="02020603050405020304" pitchFamily="18" charset="0"/>
              </a:rPr>
              <a:t>School of Computer Science and Engineering</a:t>
            </a:r>
            <a:br>
              <a:rPr lang="en-IN" sz="1800" dirty="0">
                <a:solidFill>
                  <a:srgbClr val="0D0D0D"/>
                </a:solidFill>
                <a:effectLst/>
                <a:latin typeface="Times New Roman" panose="02020603050405020304" pitchFamily="18" charset="0"/>
                <a:ea typeface="Times New Roman" panose="02020603050405020304" pitchFamily="18" charset="0"/>
              </a:rPr>
            </a:br>
            <a:endParaRPr lang="en-IN" dirty="0"/>
          </a:p>
        </p:txBody>
      </p:sp>
      <p:sp>
        <p:nvSpPr>
          <p:cNvPr id="17" name="Rectangle 9">
            <a:extLst>
              <a:ext uri="{FF2B5EF4-FFF2-40B4-BE49-F238E27FC236}">
                <a16:creationId xmlns:a16="http://schemas.microsoft.com/office/drawing/2014/main" id="{9CB73492-3A41-4C1E-AB18-7B4CA2694E40}"/>
              </a:ext>
            </a:extLst>
          </p:cNvPr>
          <p:cNvSpPr>
            <a:spLocks noChangeArrowheads="1"/>
          </p:cNvSpPr>
          <p:nvPr/>
        </p:nvSpPr>
        <p:spPr bwMode="auto">
          <a:xfrm>
            <a:off x="2566737" y="42595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8" name="Object 17">
            <a:extLst>
              <a:ext uri="{FF2B5EF4-FFF2-40B4-BE49-F238E27FC236}">
                <a16:creationId xmlns:a16="http://schemas.microsoft.com/office/drawing/2014/main" id="{5080BCBC-6892-4B0F-9558-7AACCAC95142}"/>
              </a:ext>
            </a:extLst>
          </p:cNvPr>
          <p:cNvGraphicFramePr>
            <a:graphicFrameLocks/>
          </p:cNvGraphicFramePr>
          <p:nvPr>
            <p:extLst>
              <p:ext uri="{D42A27DB-BD31-4B8C-83A1-F6EECF244321}">
                <p14:modId xmlns:p14="http://schemas.microsoft.com/office/powerpoint/2010/main" val="709082235"/>
              </p:ext>
            </p:extLst>
          </p:nvPr>
        </p:nvGraphicFramePr>
        <p:xfrm>
          <a:off x="4724400" y="4887174"/>
          <a:ext cx="2743200" cy="1104900"/>
        </p:xfrm>
        <a:graphic>
          <a:graphicData uri="http://schemas.openxmlformats.org/presentationml/2006/ole">
            <mc:AlternateContent xmlns:mc="http://schemas.openxmlformats.org/markup-compatibility/2006">
              <mc:Choice xmlns:v="urn:schemas-microsoft-com:vml" Requires="v">
                <p:oleObj spid="_x0000_s1041" name="Picture" r:id="rId3" imgW="0" imgH="0" progId="StaticMetafile">
                  <p:embed/>
                </p:oleObj>
              </mc:Choice>
              <mc:Fallback>
                <p:oleObj name="Picture" r:id="rId3" imgW="0" imgH="0" progId="StaticMetafile">
                  <p:embed/>
                  <p:pic>
                    <p:nvPicPr>
                      <p:cNvPr id="0" name="rectole000000000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887174"/>
                        <a:ext cx="2743200" cy="1104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10">
            <a:extLst>
              <a:ext uri="{FF2B5EF4-FFF2-40B4-BE49-F238E27FC236}">
                <a16:creationId xmlns:a16="http://schemas.microsoft.com/office/drawing/2014/main" id="{F9F1B92E-E129-47DC-ADE7-A5F634B56BD0}"/>
              </a:ext>
            </a:extLst>
          </p:cNvPr>
          <p:cNvSpPr>
            <a:spLocks noChangeArrowheads="1"/>
          </p:cNvSpPr>
          <p:nvPr/>
        </p:nvSpPr>
        <p:spPr bwMode="auto">
          <a:xfrm>
            <a:off x="0" y="63350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D0D0D"/>
                </a:solidFill>
                <a:effectLst/>
                <a:latin typeface="Calibri" panose="020F0502020204030204" pitchFamily="34" charset="0"/>
                <a:ea typeface="Times New Roman" panose="02020603050405020304" pitchFamily="18" charset="0"/>
                <a:cs typeface="Times New Roman" panose="02020603050405020304" pitchFamily="18" charset="0"/>
              </a:rPr>
              <a:t>SCHOOL OF COMPUTER SCIENCE</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D0D0D"/>
                </a:solidFill>
                <a:effectLst/>
                <a:latin typeface="Calibri" panose="020F0502020204030204" pitchFamily="34" charset="0"/>
                <a:ea typeface="Times New Roman" panose="02020603050405020304" pitchFamily="18" charset="0"/>
                <a:cs typeface="Times New Roman" panose="02020603050405020304" pitchFamily="18" charset="0"/>
              </a:rPr>
              <a:t>UNIVERSITY OF PETROLEUM &amp; ENERGY STUDIES</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D0D0D"/>
                </a:solidFill>
                <a:effectLst/>
                <a:latin typeface="Calibri" panose="020F0502020204030204" pitchFamily="34" charset="0"/>
                <a:ea typeface="Times New Roman" panose="02020603050405020304" pitchFamily="18" charset="0"/>
                <a:cs typeface="Times New Roman" panose="02020603050405020304" pitchFamily="18" charset="0"/>
              </a:rPr>
              <a:t>Bidholi</a:t>
            </a:r>
            <a:r>
              <a:rPr kumimoji="0" lang="en-US" altLang="en-US" sz="1600" b="0" i="0" u="none" strike="noStrike" cap="none" normalizeH="0" baseline="0" dirty="0">
                <a:ln>
                  <a:noFill/>
                </a:ln>
                <a:solidFill>
                  <a:srgbClr val="0D0D0D"/>
                </a:solidFill>
                <a:effectLst/>
                <a:latin typeface="Calibri" panose="020F0502020204030204" pitchFamily="34" charset="0"/>
                <a:ea typeface="Times New Roman" panose="02020603050405020304" pitchFamily="18" charset="0"/>
                <a:cs typeface="Times New Roman" panose="02020603050405020304" pitchFamily="18" charset="0"/>
              </a:rPr>
              <a:t> Campus, Energy Acres, Dehradun – 248007.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4682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470962-20C1-4E74-950C-2FC87788C8F2}"/>
              </a:ext>
            </a:extLst>
          </p:cNvPr>
          <p:cNvPicPr/>
          <p:nvPr/>
        </p:nvPicPr>
        <p:blipFill rotWithShape="1">
          <a:blip r:embed="rId2">
            <a:extLst>
              <a:ext uri="{28A0092B-C50C-407E-A947-70E740481C1C}">
                <a14:useLocalDpi xmlns:a14="http://schemas.microsoft.com/office/drawing/2010/main" val="0"/>
              </a:ext>
            </a:extLst>
          </a:blip>
          <a:srcRect b="6207"/>
          <a:stretch/>
        </p:blipFill>
        <p:spPr bwMode="auto">
          <a:xfrm>
            <a:off x="1643270" y="357808"/>
            <a:ext cx="4891257" cy="3896139"/>
          </a:xfrm>
          <a:prstGeom prst="rect">
            <a:avLst/>
          </a:prstGeom>
          <a:noFill/>
          <a:ln>
            <a:noFill/>
          </a:ln>
        </p:spPr>
      </p:pic>
      <p:pic>
        <p:nvPicPr>
          <p:cNvPr id="5" name="Picture 4">
            <a:extLst>
              <a:ext uri="{FF2B5EF4-FFF2-40B4-BE49-F238E27FC236}">
                <a16:creationId xmlns:a16="http://schemas.microsoft.com/office/drawing/2014/main" id="{50491784-F496-4BC8-A943-613EC3D948FB}"/>
              </a:ext>
            </a:extLst>
          </p:cNvPr>
          <p:cNvPicPr/>
          <p:nvPr/>
        </p:nvPicPr>
        <p:blipFill rotWithShape="1">
          <a:blip r:embed="rId3">
            <a:extLst>
              <a:ext uri="{28A0092B-C50C-407E-A947-70E740481C1C}">
                <a14:useLocalDpi xmlns:a14="http://schemas.microsoft.com/office/drawing/2010/main" val="0"/>
              </a:ext>
            </a:extLst>
          </a:blip>
          <a:srcRect l="15134" b="8759"/>
          <a:stretch/>
        </p:blipFill>
        <p:spPr bwMode="auto">
          <a:xfrm>
            <a:off x="6758607" y="357808"/>
            <a:ext cx="4891257" cy="3790122"/>
          </a:xfrm>
          <a:prstGeom prst="rect">
            <a:avLst/>
          </a:prstGeom>
          <a:noFill/>
          <a:ln>
            <a:noFill/>
          </a:ln>
        </p:spPr>
      </p:pic>
      <p:sp>
        <p:nvSpPr>
          <p:cNvPr id="2" name="TextBox 1">
            <a:extLst>
              <a:ext uri="{FF2B5EF4-FFF2-40B4-BE49-F238E27FC236}">
                <a16:creationId xmlns:a16="http://schemas.microsoft.com/office/drawing/2014/main" id="{531BA157-1DCC-4271-91D1-DDF16313ADBB}"/>
              </a:ext>
            </a:extLst>
          </p:cNvPr>
          <p:cNvSpPr txBox="1"/>
          <p:nvPr/>
        </p:nvSpPr>
        <p:spPr>
          <a:xfrm>
            <a:off x="3445565" y="4816039"/>
            <a:ext cx="6970643" cy="369332"/>
          </a:xfrm>
          <a:prstGeom prst="rect">
            <a:avLst/>
          </a:prstGeom>
          <a:noFill/>
        </p:spPr>
        <p:txBody>
          <a:bodyPr wrap="square" rtlCol="0">
            <a:spAutoFit/>
          </a:bodyPr>
          <a:lstStyle/>
          <a:p>
            <a:r>
              <a:rPr lang="en-IN" dirty="0"/>
              <a:t>Some more Adapter representation in android studio</a:t>
            </a:r>
          </a:p>
        </p:txBody>
      </p:sp>
    </p:spTree>
    <p:extLst>
      <p:ext uri="{BB962C8B-B14F-4D97-AF65-F5344CB8AC3E}">
        <p14:creationId xmlns:p14="http://schemas.microsoft.com/office/powerpoint/2010/main" val="350269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F3522-6B70-4B82-86CF-42794AE1546F}"/>
              </a:ext>
            </a:extLst>
          </p:cNvPr>
          <p:cNvSpPr>
            <a:spLocks noGrp="1"/>
          </p:cNvSpPr>
          <p:nvPr>
            <p:ph type="title"/>
          </p:nvPr>
        </p:nvSpPr>
        <p:spPr>
          <a:xfrm>
            <a:off x="1696278" y="138547"/>
            <a:ext cx="9806746" cy="3290454"/>
          </a:xfrm>
        </p:spPr>
        <p:txBody>
          <a:bodyPr>
            <a:normAutofit fontScale="90000"/>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Administering and Testing for Credentials Validation towards User authentication.</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our project MSMEKart. We have used Oath 2.0 based authentication. In which a Unique token is given to user when they register their email id and then the user can use that email to login.</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Steps:</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Implement the Firebase AUTH API</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Go to cloud console in Firebase and enable authentication through Email/password.</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Write code for Authentication in your Android Studio.</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Authentication completed</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IN" sz="4400" dirty="0"/>
          </a:p>
        </p:txBody>
      </p:sp>
      <p:pic>
        <p:nvPicPr>
          <p:cNvPr id="3" name="Picture 2">
            <a:extLst>
              <a:ext uri="{FF2B5EF4-FFF2-40B4-BE49-F238E27FC236}">
                <a16:creationId xmlns:a16="http://schemas.microsoft.com/office/drawing/2014/main" id="{7B15A41D-4B8A-4706-8F48-AE2A52649AED}"/>
              </a:ext>
            </a:extLst>
          </p:cNvPr>
          <p:cNvPicPr>
            <a:picLocks noChangeAspect="1"/>
          </p:cNvPicPr>
          <p:nvPr/>
        </p:nvPicPr>
        <p:blipFill rotWithShape="1">
          <a:blip r:embed="rId2"/>
          <a:srcRect t="11294" b="7331"/>
          <a:stretch/>
        </p:blipFill>
        <p:spPr>
          <a:xfrm>
            <a:off x="6387547" y="3036406"/>
            <a:ext cx="5698435" cy="3144078"/>
          </a:xfrm>
          <a:prstGeom prst="rect">
            <a:avLst/>
          </a:prstGeom>
        </p:spPr>
      </p:pic>
      <p:pic>
        <p:nvPicPr>
          <p:cNvPr id="5" name="Picture 4">
            <a:extLst>
              <a:ext uri="{FF2B5EF4-FFF2-40B4-BE49-F238E27FC236}">
                <a16:creationId xmlns:a16="http://schemas.microsoft.com/office/drawing/2014/main" id="{F6A5B6E2-19BD-436E-88C1-C9E2FB393D7B}"/>
              </a:ext>
            </a:extLst>
          </p:cNvPr>
          <p:cNvPicPr>
            <a:picLocks noChangeAspect="1"/>
          </p:cNvPicPr>
          <p:nvPr/>
        </p:nvPicPr>
        <p:blipFill rotWithShape="1">
          <a:blip r:embed="rId3"/>
          <a:srcRect t="12683" b="9249"/>
          <a:stretch/>
        </p:blipFill>
        <p:spPr>
          <a:xfrm>
            <a:off x="1589672" y="3137451"/>
            <a:ext cx="4638850" cy="3144077"/>
          </a:xfrm>
          <a:prstGeom prst="rect">
            <a:avLst/>
          </a:prstGeom>
        </p:spPr>
      </p:pic>
    </p:spTree>
    <p:extLst>
      <p:ext uri="{BB962C8B-B14F-4D97-AF65-F5344CB8AC3E}">
        <p14:creationId xmlns:p14="http://schemas.microsoft.com/office/powerpoint/2010/main" val="316822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E161-4DF1-4EE9-89E3-97023DEE5951}"/>
              </a:ext>
            </a:extLst>
          </p:cNvPr>
          <p:cNvSpPr>
            <a:spLocks noGrp="1"/>
          </p:cNvSpPr>
          <p:nvPr>
            <p:ph type="title"/>
          </p:nvPr>
        </p:nvSpPr>
        <p:spPr>
          <a:xfrm>
            <a:off x="1934885" y="182217"/>
            <a:ext cx="10018713" cy="1752599"/>
          </a:xfrm>
        </p:spPr>
        <p:txBody>
          <a:bodyPr>
            <a:normAutofit/>
          </a:bodyPr>
          <a:lstStyle/>
          <a:p>
            <a:r>
              <a:rPr lang="en-IN" sz="2800" dirty="0"/>
              <a:t>User Data Storage</a:t>
            </a:r>
            <a:br>
              <a:rPr lang="en-IN" sz="2800" dirty="0"/>
            </a:br>
            <a:r>
              <a:rPr lang="en-IN" sz="2800" dirty="0"/>
              <a:t>We have implemented CloudFirestore in our firebase console to store the user information like address and email.</a:t>
            </a:r>
          </a:p>
        </p:txBody>
      </p:sp>
      <p:pic>
        <p:nvPicPr>
          <p:cNvPr id="4" name="Picture 3">
            <a:extLst>
              <a:ext uri="{FF2B5EF4-FFF2-40B4-BE49-F238E27FC236}">
                <a16:creationId xmlns:a16="http://schemas.microsoft.com/office/drawing/2014/main" id="{606D7EF5-8891-433C-9DC3-A019D8AF8E76}"/>
              </a:ext>
            </a:extLst>
          </p:cNvPr>
          <p:cNvPicPr>
            <a:picLocks noChangeAspect="1"/>
          </p:cNvPicPr>
          <p:nvPr/>
        </p:nvPicPr>
        <p:blipFill rotWithShape="1">
          <a:blip r:embed="rId2"/>
          <a:srcRect t="12063" b="9985"/>
          <a:stretch/>
        </p:blipFill>
        <p:spPr>
          <a:xfrm>
            <a:off x="2425148" y="2027584"/>
            <a:ext cx="9766852" cy="4280452"/>
          </a:xfrm>
          <a:prstGeom prst="rect">
            <a:avLst/>
          </a:prstGeom>
        </p:spPr>
      </p:pic>
    </p:spTree>
    <p:extLst>
      <p:ext uri="{BB962C8B-B14F-4D97-AF65-F5344CB8AC3E}">
        <p14:creationId xmlns:p14="http://schemas.microsoft.com/office/powerpoint/2010/main" val="156238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4FEDB1-A1E0-41FD-BA92-D16D0F88F9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62191" y="145774"/>
            <a:ext cx="4929808" cy="3283227"/>
          </a:xfrm>
          <a:prstGeom prst="rect">
            <a:avLst/>
          </a:prstGeom>
          <a:noFill/>
          <a:ln>
            <a:noFill/>
          </a:ln>
        </p:spPr>
      </p:pic>
      <p:pic>
        <p:nvPicPr>
          <p:cNvPr id="5" name="Picture 4">
            <a:extLst>
              <a:ext uri="{FF2B5EF4-FFF2-40B4-BE49-F238E27FC236}">
                <a16:creationId xmlns:a16="http://schemas.microsoft.com/office/drawing/2014/main" id="{000A7788-D222-4424-BB82-57E9BAAEBA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30016" y="145774"/>
            <a:ext cx="5459895" cy="3283226"/>
          </a:xfrm>
          <a:prstGeom prst="rect">
            <a:avLst/>
          </a:prstGeom>
          <a:noFill/>
          <a:ln>
            <a:noFill/>
          </a:ln>
        </p:spPr>
      </p:pic>
      <p:sp>
        <p:nvSpPr>
          <p:cNvPr id="2" name="TextBox 1">
            <a:extLst>
              <a:ext uri="{FF2B5EF4-FFF2-40B4-BE49-F238E27FC236}">
                <a16:creationId xmlns:a16="http://schemas.microsoft.com/office/drawing/2014/main" id="{28FB5AE3-A8AB-4630-8C60-023729FE8F29}"/>
              </a:ext>
            </a:extLst>
          </p:cNvPr>
          <p:cNvSpPr txBox="1"/>
          <p:nvPr/>
        </p:nvSpPr>
        <p:spPr>
          <a:xfrm>
            <a:off x="1736035" y="4518991"/>
            <a:ext cx="10283687" cy="1200329"/>
          </a:xfrm>
          <a:prstGeom prst="rect">
            <a:avLst/>
          </a:prstGeom>
          <a:noFill/>
        </p:spPr>
        <p:txBody>
          <a:bodyPr wrap="square" rtlCol="0">
            <a:spAutoFit/>
          </a:bodyPr>
          <a:lstStyle/>
          <a:p>
            <a:r>
              <a:rPr lang="en-IN" dirty="0"/>
              <a:t>In our app we have implemented the SQL LITE  database for payment and Customer complaint. So basically what happens is that when a customer is making a payment the information like card number and transaction details are stores in the </a:t>
            </a:r>
            <a:r>
              <a:rPr lang="en-IN" dirty="0" err="1"/>
              <a:t>sql</a:t>
            </a:r>
            <a:r>
              <a:rPr lang="en-IN" dirty="0"/>
              <a:t> lite database so if user what's to review their order it can be done easily</a:t>
            </a:r>
          </a:p>
        </p:txBody>
      </p:sp>
    </p:spTree>
    <p:extLst>
      <p:ext uri="{BB962C8B-B14F-4D97-AF65-F5344CB8AC3E}">
        <p14:creationId xmlns:p14="http://schemas.microsoft.com/office/powerpoint/2010/main" val="2540625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75D7-9004-4418-9597-A2FB590D980D}"/>
              </a:ext>
            </a:extLst>
          </p:cNvPr>
          <p:cNvSpPr>
            <a:spLocks noGrp="1"/>
          </p:cNvSpPr>
          <p:nvPr>
            <p:ph type="title"/>
          </p:nvPr>
        </p:nvSpPr>
        <p:spPr>
          <a:xfrm>
            <a:off x="1484310" y="190500"/>
            <a:ext cx="10018713" cy="1068457"/>
          </a:xfrm>
        </p:spPr>
        <p:txBody>
          <a:bodyPr/>
          <a:lstStyle/>
          <a:p>
            <a:r>
              <a:rPr lang="en-IN" dirty="0"/>
              <a:t>IBM Watson Implementation</a:t>
            </a:r>
          </a:p>
        </p:txBody>
      </p:sp>
      <p:pic>
        <p:nvPicPr>
          <p:cNvPr id="4" name="Picture 3">
            <a:extLst>
              <a:ext uri="{FF2B5EF4-FFF2-40B4-BE49-F238E27FC236}">
                <a16:creationId xmlns:a16="http://schemas.microsoft.com/office/drawing/2014/main" id="{42DF23EA-1437-4BC0-B3CE-6AE7E497AEBF}"/>
              </a:ext>
            </a:extLst>
          </p:cNvPr>
          <p:cNvPicPr>
            <a:picLocks noChangeAspect="1"/>
          </p:cNvPicPr>
          <p:nvPr/>
        </p:nvPicPr>
        <p:blipFill rotWithShape="1">
          <a:blip r:embed="rId2"/>
          <a:srcRect t="12310" b="10600"/>
          <a:stretch/>
        </p:blipFill>
        <p:spPr>
          <a:xfrm>
            <a:off x="1484310" y="1258957"/>
            <a:ext cx="10668002" cy="4638262"/>
          </a:xfrm>
          <a:prstGeom prst="rect">
            <a:avLst/>
          </a:prstGeom>
        </p:spPr>
      </p:pic>
    </p:spTree>
    <p:extLst>
      <p:ext uri="{BB962C8B-B14F-4D97-AF65-F5344CB8AC3E}">
        <p14:creationId xmlns:p14="http://schemas.microsoft.com/office/powerpoint/2010/main" val="455128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B56A0C-A350-4B81-B526-61673BEF355E}"/>
              </a:ext>
            </a:extLst>
          </p:cNvPr>
          <p:cNvPicPr>
            <a:picLocks noChangeAspect="1"/>
          </p:cNvPicPr>
          <p:nvPr/>
        </p:nvPicPr>
        <p:blipFill rotWithShape="1">
          <a:blip r:embed="rId2"/>
          <a:srcRect t="13509" b="10705"/>
          <a:stretch/>
        </p:blipFill>
        <p:spPr>
          <a:xfrm>
            <a:off x="1630016" y="822901"/>
            <a:ext cx="10416209" cy="4438211"/>
          </a:xfrm>
          <a:prstGeom prst="rect">
            <a:avLst/>
          </a:prstGeom>
        </p:spPr>
      </p:pic>
    </p:spTree>
    <p:extLst>
      <p:ext uri="{BB962C8B-B14F-4D97-AF65-F5344CB8AC3E}">
        <p14:creationId xmlns:p14="http://schemas.microsoft.com/office/powerpoint/2010/main" val="291294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392B-7A73-40CE-8A3D-BBF4AE4D2A65}"/>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D13ABF1E-6359-4C9A-99D2-79184D501D42}"/>
              </a:ext>
            </a:extLst>
          </p:cNvPr>
          <p:cNvSpPr>
            <a:spLocks noGrp="1"/>
          </p:cNvSpPr>
          <p:nvPr>
            <p:ph idx="1"/>
          </p:nvPr>
        </p:nvSpPr>
        <p:spPr/>
        <p:txBody>
          <a:bodyPr/>
          <a:lstStyle/>
          <a:p>
            <a:r>
              <a:rPr lang="en-IN" dirty="0"/>
              <a:t>Tracking of order</a:t>
            </a:r>
          </a:p>
          <a:p>
            <a:r>
              <a:rPr lang="en-IN" dirty="0"/>
              <a:t>Improving assistant</a:t>
            </a:r>
          </a:p>
          <a:p>
            <a:r>
              <a:rPr lang="en-IN" dirty="0"/>
              <a:t>Improving the kart </a:t>
            </a:r>
            <a:r>
              <a:rPr lang="en-IN" dirty="0" err="1"/>
              <a:t>functionalites</a:t>
            </a:r>
            <a:r>
              <a:rPr lang="en-IN" dirty="0"/>
              <a:t>.</a:t>
            </a:r>
          </a:p>
          <a:p>
            <a:endParaRPr lang="en-IN" dirty="0"/>
          </a:p>
        </p:txBody>
      </p:sp>
    </p:spTree>
    <p:extLst>
      <p:ext uri="{BB962C8B-B14F-4D97-AF65-F5344CB8AC3E}">
        <p14:creationId xmlns:p14="http://schemas.microsoft.com/office/powerpoint/2010/main" val="2741495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0-12-02 at 22.21.20">
            <a:hlinkClick r:id="" action="ppaction://media"/>
            <a:extLst>
              <a:ext uri="{FF2B5EF4-FFF2-40B4-BE49-F238E27FC236}">
                <a16:creationId xmlns:a16="http://schemas.microsoft.com/office/drawing/2014/main" id="{7A1C0DFC-C9A6-41AD-A38F-DAD6B49FBC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6609" y="179427"/>
            <a:ext cx="2584312" cy="5439495"/>
          </a:xfrm>
        </p:spPr>
      </p:pic>
    </p:spTree>
    <p:extLst>
      <p:ext uri="{BB962C8B-B14F-4D97-AF65-F5344CB8AC3E}">
        <p14:creationId xmlns:p14="http://schemas.microsoft.com/office/powerpoint/2010/main" val="375661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484311" y="685800"/>
            <a:ext cx="10124593" cy="2136913"/>
          </a:xfrm>
        </p:spPr>
        <p:txBody>
          <a:bodyPr>
            <a:normAutofit/>
          </a:bodyPr>
          <a:lstStyle/>
          <a:p>
            <a:r>
              <a:rPr lang="en-US" dirty="0"/>
              <a:t>Thank You </a:t>
            </a:r>
          </a:p>
        </p:txBody>
      </p:sp>
      <p:sp>
        <p:nvSpPr>
          <p:cNvPr id="5" name="Content Placeholder 4">
            <a:extLst>
              <a:ext uri="{FF2B5EF4-FFF2-40B4-BE49-F238E27FC236}">
                <a16:creationId xmlns:a16="http://schemas.microsoft.com/office/drawing/2014/main" id="{23627B7C-5FEB-4496-8886-E5AC1620C47C}"/>
              </a:ext>
            </a:extLst>
          </p:cNvPr>
          <p:cNvSpPr>
            <a:spLocks noGrp="1"/>
          </p:cNvSpPr>
          <p:nvPr>
            <p:ph idx="1"/>
          </p:nvPr>
        </p:nvSpPr>
        <p:spPr>
          <a:xfrm>
            <a:off x="1789110" y="3223590"/>
            <a:ext cx="10018713" cy="3124201"/>
          </a:xfrm>
        </p:spPr>
        <p:txBody>
          <a:bodyPr/>
          <a:lstStyle/>
          <a:p>
            <a:r>
              <a:rPr lang="en-IN" dirty="0"/>
              <a:t>Project –MSME Kart</a:t>
            </a:r>
          </a:p>
          <a:p>
            <a:r>
              <a:rPr lang="en-IN" dirty="0"/>
              <a:t>Member's – </a:t>
            </a:r>
          </a:p>
          <a:p>
            <a:r>
              <a:rPr lang="en-IN" sz="1800" b="0" i="0" u="none" strike="noStrike" kern="1200" dirty="0">
                <a:solidFill>
                  <a:srgbClr val="000000"/>
                </a:solidFill>
                <a:effectLst/>
                <a:latin typeface="Corbel" panose="020B0503020204020204" pitchFamily="34" charset="0"/>
              </a:rPr>
              <a:t>Sehajpreet Boparai</a:t>
            </a:r>
            <a:endParaRPr lang="en-IN" dirty="0"/>
          </a:p>
          <a:p>
            <a:r>
              <a:rPr lang="en-IN" sz="1800" b="0" i="0" u="none" strike="noStrike" kern="1200" dirty="0">
                <a:solidFill>
                  <a:srgbClr val="000000"/>
                </a:solidFill>
                <a:effectLst/>
                <a:latin typeface="Corbel" panose="020B0503020204020204" pitchFamily="34" charset="0"/>
              </a:rPr>
              <a:t>Utsav Bhardwaj</a:t>
            </a:r>
            <a:endParaRPr lang="en-IN" sz="1800" dirty="0">
              <a:latin typeface="Arial" panose="020B0604020202020204" pitchFamily="34" charset="0"/>
            </a:endParaRPr>
          </a:p>
          <a:p>
            <a:r>
              <a:rPr lang="en-IN" sz="1800" b="0" i="0" u="none" strike="noStrike" kern="1200" dirty="0">
                <a:solidFill>
                  <a:srgbClr val="000000"/>
                </a:solidFill>
                <a:effectLst/>
                <a:latin typeface="Corbel" panose="020B0503020204020204" pitchFamily="34" charset="0"/>
              </a:rPr>
              <a:t>Bhavesh Joshi</a:t>
            </a:r>
            <a:endParaRPr lang="en-IN" sz="1800" dirty="0">
              <a:latin typeface="Arial" panose="020B0604020202020204" pitchFamily="34" charset="0"/>
            </a:endParaRPr>
          </a:p>
          <a:p>
            <a:endParaRPr lang="en-IN" dirty="0"/>
          </a:p>
        </p:txBody>
      </p:sp>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F781-03AA-476D-B12C-09DCA55908B7}"/>
              </a:ext>
            </a:extLst>
          </p:cNvPr>
          <p:cNvSpPr>
            <a:spLocks noGrp="1"/>
          </p:cNvSpPr>
          <p:nvPr>
            <p:ph type="title"/>
          </p:nvPr>
        </p:nvSpPr>
        <p:spPr>
          <a:xfrm>
            <a:off x="1737578" y="843121"/>
            <a:ext cx="9023188" cy="4944863"/>
          </a:xfrm>
        </p:spPr>
        <p:txBody>
          <a:bodyPr>
            <a:normAutofit fontScale="90000"/>
          </a:bodyPr>
          <a:lstStyle/>
          <a:p>
            <a:pPr algn="l">
              <a:lnSpc>
                <a:spcPct val="107000"/>
              </a:lnSpc>
              <a:spcAft>
                <a:spcPts val="800"/>
              </a:spcAft>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Introduction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Enterprise Application suggested is a Business to Business Application, named MSMEKart.</a:t>
            </a:r>
            <a:br>
              <a:rPr lang="en-IN" sz="1800" dirty="0">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It’ll be a native Android Application.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is basically an E-commerce application at an enterprise level.</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is a Business to Business application.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Users can find the particular commodities at MSMEs of the particular area through this app.</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Company staff will be notified via push notifications at various steps, such as shipment.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rPr>
              <a:t>We tend to implement to increase reach of local retailers to customers</a:t>
            </a:r>
            <a:br>
              <a:rPr lang="en-IN" sz="1800" dirty="0">
                <a:effectLst/>
                <a:latin typeface="Times New Roman" panose="02020603050405020304" pitchFamily="18" charset="0"/>
                <a:ea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rPr>
              <a:t>We will implement various support mechanism like authentication customer care.</a:t>
            </a:r>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Some of the basic features, to be used in the application itself, are: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Authentication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Push Notifications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Complaint service</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Payment Gateway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Database storage and retrieval</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2069776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ECE4-890F-4BDD-84BC-F20EF301BC6A}"/>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0E539E06-9A16-4C0E-A390-B9CCB96CE3EF}"/>
              </a:ext>
            </a:extLst>
          </p:cNvPr>
          <p:cNvSpPr>
            <a:spLocks noGrp="1"/>
          </p:cNvSpPr>
          <p:nvPr>
            <p:ph idx="1"/>
          </p:nvPr>
        </p:nvSpPr>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methodology which we are using is Agile Development. This method is an iterative and incremental method in this complete development of the app will be dived into sub modules and those modules will be considered as small project in itself</a:t>
            </a:r>
            <a:endParaRPr lang="en-IN" dirty="0"/>
          </a:p>
        </p:txBody>
      </p:sp>
    </p:spTree>
    <p:extLst>
      <p:ext uri="{BB962C8B-B14F-4D97-AF65-F5344CB8AC3E}">
        <p14:creationId xmlns:p14="http://schemas.microsoft.com/office/powerpoint/2010/main" val="209704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58C2-70B0-42A9-82AE-62727E01EA0C}"/>
              </a:ext>
            </a:extLst>
          </p:cNvPr>
          <p:cNvSpPr>
            <a:spLocks noGrp="1"/>
          </p:cNvSpPr>
          <p:nvPr>
            <p:ph type="title"/>
          </p:nvPr>
        </p:nvSpPr>
        <p:spPr>
          <a:xfrm>
            <a:off x="1583599" y="0"/>
            <a:ext cx="10018713" cy="1752599"/>
          </a:xfrm>
        </p:spPr>
        <p:txBody>
          <a:bodyPr/>
          <a:lstStyle/>
          <a:p>
            <a:r>
              <a:rPr lang="en-IN" dirty="0"/>
              <a:t>Architecture</a:t>
            </a:r>
          </a:p>
        </p:txBody>
      </p:sp>
      <p:pic>
        <p:nvPicPr>
          <p:cNvPr id="4" name="Content Placeholder 3">
            <a:extLst>
              <a:ext uri="{FF2B5EF4-FFF2-40B4-BE49-F238E27FC236}">
                <a16:creationId xmlns:a16="http://schemas.microsoft.com/office/drawing/2014/main" id="{1FDAFDDF-F4FC-427A-A937-2ED39D6C1C7D}"/>
              </a:ext>
            </a:extLst>
          </p:cNvPr>
          <p:cNvPicPr>
            <a:picLocks noGrp="1"/>
          </p:cNvPicPr>
          <p:nvPr>
            <p:ph idx="1"/>
          </p:nvPr>
        </p:nvPicPr>
        <p:blipFill>
          <a:blip r:embed="rId2"/>
          <a:stretch>
            <a:fillRect/>
          </a:stretch>
        </p:blipFill>
        <p:spPr>
          <a:xfrm>
            <a:off x="2305876" y="1752599"/>
            <a:ext cx="8574157" cy="4545496"/>
          </a:xfrm>
          <a:prstGeom prst="rect">
            <a:avLst/>
          </a:prstGeom>
        </p:spPr>
      </p:pic>
    </p:spTree>
    <p:extLst>
      <p:ext uri="{BB962C8B-B14F-4D97-AF65-F5344CB8AC3E}">
        <p14:creationId xmlns:p14="http://schemas.microsoft.com/office/powerpoint/2010/main" val="2602245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AE86-DF46-479F-883C-E23B272715F7}"/>
              </a:ext>
            </a:extLst>
          </p:cNvPr>
          <p:cNvSpPr>
            <a:spLocks noGrp="1"/>
          </p:cNvSpPr>
          <p:nvPr>
            <p:ph type="title"/>
          </p:nvPr>
        </p:nvSpPr>
        <p:spPr>
          <a:xfrm>
            <a:off x="3191597" y="1046278"/>
            <a:ext cx="5808805" cy="665018"/>
          </a:xfrm>
        </p:spPr>
        <p:txBody>
          <a:bodyPr>
            <a:normAutofit fontScale="90000"/>
          </a:bodyPr>
          <a:lstStyle/>
          <a:p>
            <a:r>
              <a:rPr lang="en-IN"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Wireframe of the project: -</a:t>
            </a:r>
            <a:br>
              <a:rPr lang="en-IN"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endParaRPr lang="en-IN" sz="7200" dirty="0">
              <a:solidFill>
                <a:srgbClr val="FF0000"/>
              </a:solidFill>
            </a:endParaRPr>
          </a:p>
        </p:txBody>
      </p:sp>
      <p:pic>
        <p:nvPicPr>
          <p:cNvPr id="4" name="Picture 3">
            <a:extLst>
              <a:ext uri="{FF2B5EF4-FFF2-40B4-BE49-F238E27FC236}">
                <a16:creationId xmlns:a16="http://schemas.microsoft.com/office/drawing/2014/main" id="{9E3E3ABF-D09F-4D99-8AB8-576E1E96471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497495" y="1711296"/>
            <a:ext cx="5035826" cy="3435407"/>
          </a:xfrm>
          <a:prstGeom prst="rect">
            <a:avLst/>
          </a:prstGeom>
          <a:noFill/>
          <a:ln>
            <a:noFill/>
          </a:ln>
        </p:spPr>
      </p:pic>
      <p:pic>
        <p:nvPicPr>
          <p:cNvPr id="5" name="Picture 4">
            <a:extLst>
              <a:ext uri="{FF2B5EF4-FFF2-40B4-BE49-F238E27FC236}">
                <a16:creationId xmlns:a16="http://schemas.microsoft.com/office/drawing/2014/main" id="{54832B5F-D4C4-47C3-9EA7-5A1E80B7886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745356" y="1711296"/>
            <a:ext cx="5446643" cy="3435407"/>
          </a:xfrm>
          <a:prstGeom prst="rect">
            <a:avLst/>
          </a:prstGeom>
          <a:noFill/>
          <a:ln>
            <a:noFill/>
          </a:ln>
        </p:spPr>
      </p:pic>
    </p:spTree>
    <p:extLst>
      <p:ext uri="{BB962C8B-B14F-4D97-AF65-F5344CB8AC3E}">
        <p14:creationId xmlns:p14="http://schemas.microsoft.com/office/powerpoint/2010/main" val="55695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35AF52-D10B-42BA-AF40-747DBD87F8B6}"/>
              </a:ext>
            </a:extLst>
          </p:cNvPr>
          <p:cNvSpPr>
            <a:spLocks noGrp="1"/>
          </p:cNvSpPr>
          <p:nvPr>
            <p:ph idx="1"/>
          </p:nvPr>
        </p:nvSpPr>
        <p:spPr>
          <a:xfrm>
            <a:off x="1525809" y="207818"/>
            <a:ext cx="10666192" cy="6442364"/>
          </a:xfrm>
        </p:spPr>
        <p:txBody>
          <a:bodyPr>
            <a:normAutofit/>
          </a:bodyPr>
          <a:lstStyle/>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Above are the wireframes of the project proposed.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Screen1</a:t>
            </a:r>
            <a:br>
              <a:rPr lang="en-IN" sz="16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It is a splash screen with the logo of the Application, which will be displayed for a few seconds.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Screen2</a:t>
            </a:r>
            <a:br>
              <a:rPr lang="en-IN" sz="16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next screen will be taking some input from the user i.e. his/her phone number for authentication. It is an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Outhbased</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authentication; the user will receive an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Outh</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to log into his/her account. Here, the user enters his/her phone number and clicks proceed to jump to the next screen.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Screen3</a:t>
            </a:r>
            <a:br>
              <a:rPr lang="en-IN" sz="16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Now, the next screen is for those who are using it for the first time and they are here for the signup.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Screen4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This the screen where user will find out about his account, settings and about the developers of the MSMEKart. He or she can logout through the account with this.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Screen5</a:t>
            </a:r>
            <a:br>
              <a:rPr lang="en-IN" sz="16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Home screen of the app where user will search for accessories exposure through the local MSMEs of his area through our app and user can have his/her order history regarding to the past transactions.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Screen6</a:t>
            </a:r>
            <a:br>
              <a:rPr lang="en-IN" sz="16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this is the screen where user will actually selects his/her certain items with certain quantity and will be ready to checkout with it.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 confirmation mail will be sent to the user about the order he or she has been placed.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14374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B179-F168-413C-B9C7-67BBDDB264C3}"/>
              </a:ext>
            </a:extLst>
          </p:cNvPr>
          <p:cNvSpPr>
            <a:spLocks noGrp="1"/>
          </p:cNvSpPr>
          <p:nvPr>
            <p:ph type="title"/>
          </p:nvPr>
        </p:nvSpPr>
        <p:spPr>
          <a:xfrm>
            <a:off x="2185361" y="4222145"/>
            <a:ext cx="9277770" cy="2635855"/>
          </a:xfrm>
        </p:spPr>
        <p:txBody>
          <a:bodyPr>
            <a:normAutofit/>
          </a:bodyPr>
          <a:lstStyle/>
          <a:p>
            <a:pPr algn="l"/>
            <a:r>
              <a:rPr lang="en-US" sz="1600" dirty="0"/>
              <a:t>This is the Implementation of the Register Activity &amp; Login Activity. Before users can register an</a:t>
            </a:r>
            <a:br>
              <a:rPr lang="en-US" sz="1600" dirty="0"/>
            </a:br>
            <a:r>
              <a:rPr lang="en-US" sz="1600" dirty="0"/>
              <a:t>account, they must fill out the fields shown in the activity, if they leave the fields blank or</a:t>
            </a:r>
            <a:br>
              <a:rPr lang="en-US" sz="1600" dirty="0"/>
            </a:br>
            <a:r>
              <a:rPr lang="en-US" sz="1600" dirty="0"/>
              <a:t>enter incorrect data then they will get presented with errors .</a:t>
            </a:r>
            <a:br>
              <a:rPr lang="en-US" sz="1600" dirty="0"/>
            </a:br>
            <a:r>
              <a:rPr lang="en-US" sz="1600" dirty="0"/>
              <a:t>After all the fields are entered will correct data, the registration data will get stored in a</a:t>
            </a:r>
            <a:br>
              <a:rPr lang="en-US" sz="1600" dirty="0"/>
            </a:br>
            <a:r>
              <a:rPr lang="en-US" sz="1600" dirty="0"/>
              <a:t>Firebase Database.</a:t>
            </a:r>
            <a:br>
              <a:rPr lang="en-US" sz="1600" dirty="0"/>
            </a:br>
            <a:r>
              <a:rPr lang="en-US" sz="1600" dirty="0"/>
              <a:t>The user will log in with their registered account, if they enter the wrong credentials then they will receive an error saying that the details are incorrect. If the credentials entered are correct and match the database, then they are taken back to the homepage.</a:t>
            </a:r>
            <a:endParaRPr lang="en-IN" sz="1600" dirty="0"/>
          </a:p>
        </p:txBody>
      </p:sp>
      <p:pic>
        <p:nvPicPr>
          <p:cNvPr id="7" name="Picture 6">
            <a:extLst>
              <a:ext uri="{FF2B5EF4-FFF2-40B4-BE49-F238E27FC236}">
                <a16:creationId xmlns:a16="http://schemas.microsoft.com/office/drawing/2014/main" id="{BAE8381C-393F-4FEF-9865-F325D927CAEA}"/>
              </a:ext>
            </a:extLst>
          </p:cNvPr>
          <p:cNvPicPr>
            <a:picLocks noChangeAspect="1"/>
          </p:cNvPicPr>
          <p:nvPr/>
        </p:nvPicPr>
        <p:blipFill>
          <a:blip r:embed="rId2"/>
          <a:stretch>
            <a:fillRect/>
          </a:stretch>
        </p:blipFill>
        <p:spPr>
          <a:xfrm>
            <a:off x="7008550" y="125805"/>
            <a:ext cx="2335481" cy="4222145"/>
          </a:xfrm>
          <a:prstGeom prst="rect">
            <a:avLst/>
          </a:prstGeom>
        </p:spPr>
      </p:pic>
      <p:pic>
        <p:nvPicPr>
          <p:cNvPr id="9" name="Picture 8">
            <a:extLst>
              <a:ext uri="{FF2B5EF4-FFF2-40B4-BE49-F238E27FC236}">
                <a16:creationId xmlns:a16="http://schemas.microsoft.com/office/drawing/2014/main" id="{DA35548C-DE2A-4C31-AB49-054EAD4E704A}"/>
              </a:ext>
            </a:extLst>
          </p:cNvPr>
          <p:cNvPicPr>
            <a:picLocks noChangeAspect="1"/>
          </p:cNvPicPr>
          <p:nvPr/>
        </p:nvPicPr>
        <p:blipFill>
          <a:blip r:embed="rId3"/>
          <a:stretch>
            <a:fillRect/>
          </a:stretch>
        </p:blipFill>
        <p:spPr>
          <a:xfrm>
            <a:off x="2543169" y="125805"/>
            <a:ext cx="2096942" cy="4228862"/>
          </a:xfrm>
          <a:prstGeom prst="rect">
            <a:avLst/>
          </a:prstGeom>
        </p:spPr>
      </p:pic>
      <p:sp>
        <p:nvSpPr>
          <p:cNvPr id="17" name="Arrow: Right 16">
            <a:extLst>
              <a:ext uri="{FF2B5EF4-FFF2-40B4-BE49-F238E27FC236}">
                <a16:creationId xmlns:a16="http://schemas.microsoft.com/office/drawing/2014/main" id="{3EA05D60-4B48-43B0-850C-EF0145F660E3}"/>
              </a:ext>
            </a:extLst>
          </p:cNvPr>
          <p:cNvSpPr/>
          <p:nvPr/>
        </p:nvSpPr>
        <p:spPr>
          <a:xfrm>
            <a:off x="5314122" y="1855304"/>
            <a:ext cx="1020417" cy="530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2146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43FD-0985-400D-9109-559DF9529292}"/>
              </a:ext>
            </a:extLst>
          </p:cNvPr>
          <p:cNvSpPr>
            <a:spLocks noGrp="1"/>
          </p:cNvSpPr>
          <p:nvPr>
            <p:ph type="title"/>
          </p:nvPr>
        </p:nvSpPr>
        <p:spPr>
          <a:xfrm>
            <a:off x="5883965" y="808383"/>
            <a:ext cx="5619059" cy="5128590"/>
          </a:xfrm>
        </p:spPr>
        <p:txBody>
          <a:bodyPr>
            <a:normAutofit/>
          </a:bodyPr>
          <a:lstStyle/>
          <a:p>
            <a:r>
              <a:rPr lang="en-US" sz="2000" dirty="0"/>
              <a:t>This is how the Homepage (Main Activity) looks. It has Various categories to choose from and a drop-down menu on the action bar that allows users to Logout , go to settings or profile. </a:t>
            </a:r>
            <a:endParaRPr lang="en-IN" sz="2000" dirty="0"/>
          </a:p>
        </p:txBody>
      </p:sp>
      <p:pic>
        <p:nvPicPr>
          <p:cNvPr id="5" name="Picture 4">
            <a:extLst>
              <a:ext uri="{FF2B5EF4-FFF2-40B4-BE49-F238E27FC236}">
                <a16:creationId xmlns:a16="http://schemas.microsoft.com/office/drawing/2014/main" id="{81290DA5-5286-48CC-AC63-1102FAE5E9FA}"/>
              </a:ext>
            </a:extLst>
          </p:cNvPr>
          <p:cNvPicPr>
            <a:picLocks noChangeAspect="1"/>
          </p:cNvPicPr>
          <p:nvPr/>
        </p:nvPicPr>
        <p:blipFill>
          <a:blip r:embed="rId2"/>
          <a:stretch>
            <a:fillRect/>
          </a:stretch>
        </p:blipFill>
        <p:spPr>
          <a:xfrm>
            <a:off x="2213113" y="564324"/>
            <a:ext cx="2900613" cy="5962372"/>
          </a:xfrm>
          <a:prstGeom prst="rect">
            <a:avLst/>
          </a:prstGeom>
        </p:spPr>
      </p:pic>
      <p:pic>
        <p:nvPicPr>
          <p:cNvPr id="11" name="Picture 10">
            <a:extLst>
              <a:ext uri="{FF2B5EF4-FFF2-40B4-BE49-F238E27FC236}">
                <a16:creationId xmlns:a16="http://schemas.microsoft.com/office/drawing/2014/main" id="{DBA218C7-082A-4739-B85E-116DAE960509}"/>
              </a:ext>
            </a:extLst>
          </p:cNvPr>
          <p:cNvPicPr>
            <a:picLocks noChangeAspect="1"/>
          </p:cNvPicPr>
          <p:nvPr/>
        </p:nvPicPr>
        <p:blipFill rotWithShape="1">
          <a:blip r:embed="rId3"/>
          <a:srcRect l="-446" t="1932" b="73720"/>
          <a:stretch/>
        </p:blipFill>
        <p:spPr>
          <a:xfrm>
            <a:off x="6294782" y="86140"/>
            <a:ext cx="3351188" cy="1669774"/>
          </a:xfrm>
          <a:prstGeom prst="rect">
            <a:avLst/>
          </a:prstGeom>
        </p:spPr>
      </p:pic>
    </p:spTree>
    <p:extLst>
      <p:ext uri="{BB962C8B-B14F-4D97-AF65-F5344CB8AC3E}">
        <p14:creationId xmlns:p14="http://schemas.microsoft.com/office/powerpoint/2010/main" val="4679533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694</TotalTime>
  <Words>1429</Words>
  <Application>Microsoft Office PowerPoint</Application>
  <PresentationFormat>Widescreen</PresentationFormat>
  <Paragraphs>66</Paragraphs>
  <Slides>28</Slides>
  <Notes>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Corbel</vt:lpstr>
      <vt:lpstr>Times New Roman</vt:lpstr>
      <vt:lpstr>Parallax</vt:lpstr>
      <vt:lpstr>Picture</vt:lpstr>
      <vt:lpstr>MSME Kart Enterprise Application</vt:lpstr>
      <vt:lpstr>PowerPoint Presentation</vt:lpstr>
      <vt:lpstr>Introduction The Enterprise Application suggested is a Business to Business Application, named MSMEKart. It’ll be a native Android Application. It is basically an E-commerce application at an enterprise level. It is a Business to Business application. Users can find the particular commodities at MSMEs of the particular area through this app. The Company staff will be notified via push notifications at various steps, such as shipment. We tend to implement to increase reach of local retailers to customers We will implement various support mechanism like authentication customer care. Some of the basic features, to be used in the application itself, are: Authentication  Push Notifications Complaint service Payment Gateway Database storage and retrieval </vt:lpstr>
      <vt:lpstr>Methodology</vt:lpstr>
      <vt:lpstr>Architecture</vt:lpstr>
      <vt:lpstr>Wireframe of the project: - </vt:lpstr>
      <vt:lpstr>PowerPoint Presentation</vt:lpstr>
      <vt:lpstr>This is the Implementation of the Register Activity &amp; Login Activity. Before users can register an account, they must fill out the fields shown in the activity, if they leave the fields blank or enter incorrect data then they will get presented with errors . After all the fields are entered will correct data, the registration data will get stored in a Firebase Database. The user will log in with their registered account, if they enter the wrong credentials then they will receive an error saying that the details are incorrect. If the credentials entered are correct and match the database, then they are taken back to the homepage.</vt:lpstr>
      <vt:lpstr>This is how the Homepage (Main Activity) looks. It has Various categories to choose from and a drop-down menu on the action bar that allows users to Logout , go to settings or profile. </vt:lpstr>
      <vt:lpstr>This is how the Sports and Outdoors Activity User Interface looks like. Customers can choose the color, quantity and size they would like for each product and then they can add it to the basket.</vt:lpstr>
      <vt:lpstr>This is how the Clothing User Interface looks like. Same applies here, customers choose the color, size and quantity of the product(s) they would like to purchase then they can add it to the basket.</vt:lpstr>
      <vt:lpstr>This is how the Tech Activity User Interface looks like. It is pretty minimalistic and simple to use. Customers can choose the color, size and quantity of the product they would like and then they can add the product(s) to the basket. Same applies to the next page of the tech activity</vt:lpstr>
      <vt:lpstr>This is how the Daily Use Interface looks like implemented. It has the same functionality as the other categories.</vt:lpstr>
      <vt:lpstr>This is how the Kart looks like when customers add the products they wish to the Kart, this applies for all of the other categories, Tech, Clothing etc. If the customers are happy with the products in their basket, then they can go ahead and click the place order button which will take them to the Payment Activity.</vt:lpstr>
      <vt:lpstr>This is how the Payment Activity looks like implemented. After customers have chosen the products they would like to purchase, they are taken to this activity in order to purchase the products. Customers have the option to pay with PayPal if they don’t have VISA or MasterCard. After the payment process is successful, the customers will receive a confirmation email sent to them saying that the order has been successful</vt:lpstr>
      <vt:lpstr>Complaints </vt:lpstr>
      <vt:lpstr>Push Notifications: - A push notification is a message that pops up on a mobile device. App publishers can send them at any time; users don't have to be in the app or using their devices to receive them. ... Push notifications look like SMS text messages and mobile alerts, but they only reach users who have installed your app. In our app we have used Push notification to notify user that whether their account has been registered or not , we have also implemented payment Invoice which will be received when user has successfully ordered. </vt:lpstr>
      <vt:lpstr>PowerPoint Presentation</vt:lpstr>
      <vt:lpstr>Working with adapters: - In Android, Adapter is a bridge between UI component and data source that helps us to fill data in UI component. It holds the data and send the data to an Adapter view then view can takes the data from the adapter view and shows the data on different views like as QuantitiesArrayAdapter, MonthsArrayAdapter, ColourArrayAdapter etc. Its is because of these adapters we are able to show Quantities, Colour , Size and Months in our application </vt:lpstr>
      <vt:lpstr>PowerPoint Presentation</vt:lpstr>
      <vt:lpstr>Administering and Testing for Credentials Validation towards User authentication. In our project MSMEKart. We have used Oath 2.0 based authentication. In which a Unique token is given to user when they register their email id and then the user can use that email to login. Steps: Implement the Firebase AUTH API Go to cloud console in Firebase and enable authentication through Email/password. Write code for Authentication in your Android Studio. Authentication completed </vt:lpstr>
      <vt:lpstr>User Data Storage We have implemented CloudFirestore in our firebase console to store the user information like address and email.</vt:lpstr>
      <vt:lpstr>PowerPoint Presentation</vt:lpstr>
      <vt:lpstr>IBM Watson Implementation</vt:lpstr>
      <vt:lpstr>PowerPoint Presentation</vt:lpstr>
      <vt:lpstr>Future Scope</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MSMEKartEnterprise Application</dc:title>
  <dc:creator>Vinayak Sharma</dc:creator>
  <cp:lastModifiedBy>Sehaj boparai</cp:lastModifiedBy>
  <cp:revision>16</cp:revision>
  <dcterms:created xsi:type="dcterms:W3CDTF">2020-12-02T17:11:58Z</dcterms:created>
  <dcterms:modified xsi:type="dcterms:W3CDTF">2020-12-03T05:01:51Z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